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7" r:id="rId20"/>
    <p:sldId id="274" r:id="rId21"/>
    <p:sldId id="275" r:id="rId22"/>
    <p:sldId id="276" r:id="rId23"/>
    <p:sldId id="278" r:id="rId24"/>
    <p:sldId id="279" r:id="rId25"/>
    <p:sldId id="280" r:id="rId26"/>
    <p:sldId id="281" r:id="rId27"/>
    <p:sldId id="282" r:id="rId28"/>
    <p:sldId id="283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SQL tasks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1562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  </a:t>
            </a:r>
            <a:r>
              <a:rPr lang="en-US" dirty="0" smtClean="0">
                <a:solidFill>
                  <a:srgbClr val="FF0000"/>
                </a:solidFill>
              </a:rPr>
              <a:t>select</a:t>
            </a:r>
            <a:r>
              <a:rPr lang="en-US" dirty="0" smtClean="0"/>
              <a:t> </a:t>
            </a:r>
            <a:r>
              <a:rPr lang="en-US" dirty="0"/>
              <a:t>a.*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dirty="0" smtClean="0">
                <a:solidFill>
                  <a:srgbClr val="FF0000"/>
                </a:solidFill>
              </a:rPr>
              <a:t>from</a:t>
            </a:r>
            <a:r>
              <a:rPr lang="en-US" dirty="0" smtClean="0"/>
              <a:t> </a:t>
            </a:r>
            <a:r>
              <a:rPr lang="en-US" dirty="0"/>
              <a:t>employee a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left </a:t>
            </a:r>
            <a:r>
              <a:rPr lang="en-US" dirty="0">
                <a:solidFill>
                  <a:srgbClr val="FF0000"/>
                </a:solidFill>
              </a:rPr>
              <a:t>join </a:t>
            </a:r>
            <a:r>
              <a:rPr lang="en-US" dirty="0"/>
              <a:t>employee b </a:t>
            </a:r>
            <a:r>
              <a:rPr lang="en-US" dirty="0">
                <a:solidFill>
                  <a:srgbClr val="FF0000"/>
                </a:solidFill>
              </a:rPr>
              <a:t>on</a:t>
            </a:r>
            <a:r>
              <a:rPr lang="en-US" dirty="0"/>
              <a:t> (b.id = </a:t>
            </a:r>
            <a:r>
              <a:rPr lang="en-US" dirty="0" err="1"/>
              <a:t>a.chief_id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and</a:t>
            </a:r>
            <a:r>
              <a:rPr lang="en-US" dirty="0"/>
              <a:t> </a:t>
            </a:r>
            <a:r>
              <a:rPr lang="en-US" dirty="0" smtClean="0"/>
              <a:t>		 </a:t>
            </a:r>
            <a:r>
              <a:rPr lang="en-US" dirty="0" err="1" smtClean="0"/>
              <a:t>b.department_id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err="1"/>
              <a:t>a.department_id</a:t>
            </a:r>
            <a:r>
              <a:rPr lang="en-US" dirty="0"/>
              <a:t>)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where</a:t>
            </a:r>
            <a:r>
              <a:rPr lang="en-US" dirty="0" smtClean="0"/>
              <a:t> </a:t>
            </a:r>
            <a:r>
              <a:rPr lang="en-US" dirty="0"/>
              <a:t>b.id is null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5658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Task-5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Найти список ID </a:t>
            </a:r>
            <a:r>
              <a:rPr lang="ru-RU" dirty="0" smtClean="0"/>
              <a:t>отдел</a:t>
            </a:r>
            <a:r>
              <a:rPr lang="kk-KZ" dirty="0"/>
              <a:t>а</a:t>
            </a:r>
            <a:r>
              <a:rPr lang="ru-RU" dirty="0" smtClean="0"/>
              <a:t> </a:t>
            </a:r>
            <a:r>
              <a:rPr lang="ru-RU" dirty="0"/>
              <a:t>с максимальной суммарной зарплатой сотрудников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6169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24744"/>
            <a:ext cx="8784976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with</a:t>
            </a:r>
            <a:r>
              <a:rPr lang="en-US" dirty="0"/>
              <a:t> </a:t>
            </a:r>
            <a:r>
              <a:rPr lang="en-US" dirty="0" err="1">
                <a:solidFill>
                  <a:srgbClr val="0070C0"/>
                </a:solidFill>
              </a:rPr>
              <a:t>sum_salary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as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( </a:t>
            </a:r>
            <a:r>
              <a:rPr lang="en-US" dirty="0">
                <a:solidFill>
                  <a:srgbClr val="FF0000"/>
                </a:solidFill>
              </a:rPr>
              <a:t>select</a:t>
            </a:r>
            <a:r>
              <a:rPr lang="en-US" dirty="0"/>
              <a:t> </a:t>
            </a:r>
            <a:r>
              <a:rPr lang="en-US" dirty="0" err="1"/>
              <a:t>department_id</a:t>
            </a:r>
            <a:r>
              <a:rPr lang="en-US" dirty="0"/>
              <a:t>, sum(salary) salary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smtClean="0">
                <a:solidFill>
                  <a:srgbClr val="FF0000"/>
                </a:solidFill>
              </a:rPr>
              <a:t>from</a:t>
            </a:r>
            <a:r>
              <a:rPr lang="en-US" dirty="0" smtClean="0"/>
              <a:t> </a:t>
            </a:r>
            <a:r>
              <a:rPr lang="en-US" dirty="0"/>
              <a:t>employee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</a:t>
            </a:r>
            <a:r>
              <a:rPr lang="en-US" dirty="0" smtClean="0">
                <a:solidFill>
                  <a:srgbClr val="FF0000"/>
                </a:solidFill>
              </a:rPr>
              <a:t>group </a:t>
            </a:r>
            <a:r>
              <a:rPr lang="en-US" dirty="0">
                <a:solidFill>
                  <a:srgbClr val="FF0000"/>
                </a:solidFill>
              </a:rPr>
              <a:t>by </a:t>
            </a:r>
            <a:r>
              <a:rPr lang="en-US" dirty="0" err="1"/>
              <a:t>department_id</a:t>
            </a:r>
            <a:r>
              <a:rPr lang="en-US" dirty="0"/>
              <a:t> ) 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 select </a:t>
            </a:r>
            <a:r>
              <a:rPr lang="en-US" dirty="0" err="1"/>
              <a:t>department_id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dirty="0" smtClean="0">
                <a:solidFill>
                  <a:srgbClr val="FF0000"/>
                </a:solidFill>
              </a:rPr>
              <a:t>from</a:t>
            </a:r>
            <a:r>
              <a:rPr lang="en-US" dirty="0" smtClean="0"/>
              <a:t> </a:t>
            </a:r>
            <a:r>
              <a:rPr lang="en-US" dirty="0" err="1">
                <a:solidFill>
                  <a:srgbClr val="0070C0"/>
                </a:solidFill>
              </a:rPr>
              <a:t>sum_salary</a:t>
            </a:r>
            <a:r>
              <a:rPr lang="en-US" dirty="0"/>
              <a:t> a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where</a:t>
            </a:r>
            <a:r>
              <a:rPr lang="en-US" dirty="0" smtClean="0"/>
              <a:t> </a:t>
            </a:r>
            <a:r>
              <a:rPr lang="en-US" dirty="0" err="1"/>
              <a:t>a.salary</a:t>
            </a:r>
            <a:r>
              <a:rPr lang="en-US" dirty="0"/>
              <a:t> = ( </a:t>
            </a:r>
            <a:r>
              <a:rPr lang="en-US" dirty="0">
                <a:solidFill>
                  <a:srgbClr val="FF0000"/>
                </a:solidFill>
              </a:rPr>
              <a:t>select</a:t>
            </a:r>
            <a:r>
              <a:rPr lang="en-US" dirty="0"/>
              <a:t> </a:t>
            </a:r>
            <a:r>
              <a:rPr lang="en-US" dirty="0">
                <a:solidFill>
                  <a:srgbClr val="7030A0"/>
                </a:solidFill>
              </a:rPr>
              <a:t>max</a:t>
            </a:r>
            <a:r>
              <a:rPr lang="en-US" dirty="0"/>
              <a:t>(salary)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     </a:t>
            </a:r>
            <a:r>
              <a:rPr lang="en-US" dirty="0" smtClean="0">
                <a:solidFill>
                  <a:srgbClr val="FF0000"/>
                </a:solidFill>
              </a:rPr>
              <a:t>from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0070C0"/>
                </a:solidFill>
              </a:rPr>
              <a:t>sum_salary</a:t>
            </a:r>
            <a:r>
              <a:rPr lang="en-US" dirty="0" smtClean="0"/>
              <a:t> </a:t>
            </a:r>
            <a:r>
              <a:rPr lang="en-US" dirty="0"/>
              <a:t>)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1850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772816"/>
            <a:ext cx="8395064" cy="280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326465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772816"/>
            <a:ext cx="8760310" cy="2736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708360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23510"/>
            <a:ext cx="8860566" cy="3793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278806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643062"/>
            <a:ext cx="8718546" cy="4882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558346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1772816"/>
            <a:ext cx="8940591" cy="3168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323504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628800"/>
            <a:ext cx="8849319" cy="4536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32584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556791"/>
            <a:ext cx="8928992" cy="4968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8817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Home\Pictures\SQL_tbl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642" y="332656"/>
            <a:ext cx="8376993" cy="6191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3134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628800"/>
            <a:ext cx="8900964" cy="468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932551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1700808"/>
            <a:ext cx="8832981" cy="4176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3249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638300"/>
            <a:ext cx="8642706" cy="3734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844295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332656"/>
            <a:ext cx="8712968" cy="6264696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rgbClr val="424242"/>
                </a:solidFill>
                <a:latin typeface="Open Sans"/>
              </a:rPr>
              <a:t>Запрос, который выведет имя каждого сотрудника с датой рождения с 01/10/1970  по </a:t>
            </a:r>
            <a:r>
              <a:rPr lang="ru-RU" dirty="0" smtClean="0">
                <a:solidFill>
                  <a:srgbClr val="424242"/>
                </a:solidFill>
                <a:latin typeface="Open Sans"/>
              </a:rPr>
              <a:t>31/12/1990</a:t>
            </a:r>
            <a:endParaRPr lang="en-US" dirty="0" smtClean="0">
              <a:solidFill>
                <a:srgbClr val="424242"/>
              </a:solidFill>
              <a:latin typeface="Open Sans"/>
            </a:endParaRPr>
          </a:p>
          <a:p>
            <a:endParaRPr lang="ru-RU" dirty="0">
              <a:solidFill>
                <a:srgbClr val="424242"/>
              </a:solidFill>
              <a:latin typeface="Open Sans"/>
            </a:endParaRPr>
          </a:p>
          <a:p>
            <a:r>
              <a:rPr lang="ru-RU" dirty="0">
                <a:solidFill>
                  <a:srgbClr val="424242"/>
                </a:solidFill>
                <a:latin typeface="Open Sans"/>
              </a:rPr>
              <a:t>Ответ: Используем BETWEEN чтобы выбрать все записи с нашими </a:t>
            </a:r>
            <a:r>
              <a:rPr lang="ru-RU" dirty="0" smtClean="0">
                <a:solidFill>
                  <a:srgbClr val="424242"/>
                </a:solidFill>
                <a:latin typeface="Open Sans"/>
              </a:rPr>
              <a:t>условиями</a:t>
            </a:r>
            <a:endParaRPr lang="en-US" dirty="0">
              <a:solidFill>
                <a:srgbClr val="424242"/>
              </a:solidFill>
              <a:latin typeface="Open Sans"/>
            </a:endParaRPr>
          </a:p>
          <a:p>
            <a:endParaRPr lang="ru-RU" dirty="0">
              <a:solidFill>
                <a:srgbClr val="424242"/>
              </a:solidFill>
              <a:latin typeface="Open Sans"/>
            </a:endParaRPr>
          </a:p>
          <a:p>
            <a:pPr marL="0" indent="0">
              <a:buNone/>
            </a:pPr>
            <a:r>
              <a:rPr lang="ru-RU" dirty="0">
                <a:solidFill>
                  <a:srgbClr val="333333"/>
                </a:solidFill>
              </a:rPr>
              <a:t>SELECT DISTINCT </a:t>
            </a:r>
            <a:r>
              <a:rPr lang="ru-RU" dirty="0" err="1">
                <a:solidFill>
                  <a:srgbClr val="4F9FCF"/>
                </a:solidFill>
              </a:rPr>
              <a:t>EmpName</a:t>
            </a:r>
            <a:r>
              <a:rPr lang="ru-RU" dirty="0">
                <a:solidFill>
                  <a:srgbClr val="333333"/>
                </a:solidFill>
              </a:rPr>
              <a:t> </a:t>
            </a:r>
            <a:endParaRPr lang="en-US" dirty="0" smtClean="0">
              <a:solidFill>
                <a:srgbClr val="333333"/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333333"/>
                </a:solidFill>
              </a:rPr>
              <a:t>FROM </a:t>
            </a:r>
            <a:r>
              <a:rPr lang="ru-RU" dirty="0" err="1">
                <a:solidFill>
                  <a:srgbClr val="4F9FCF"/>
                </a:solidFill>
              </a:rPr>
              <a:t>Employees</a:t>
            </a:r>
            <a:r>
              <a:rPr lang="ru-RU" dirty="0">
                <a:solidFill>
                  <a:srgbClr val="333333"/>
                </a:solidFill>
              </a:rPr>
              <a:t> </a:t>
            </a:r>
            <a:endParaRPr lang="en-US" dirty="0" smtClean="0">
              <a:solidFill>
                <a:srgbClr val="333333"/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333333"/>
                </a:solidFill>
              </a:rPr>
              <a:t>WHERE </a:t>
            </a:r>
            <a:r>
              <a:rPr lang="ru-RU" dirty="0">
                <a:solidFill>
                  <a:srgbClr val="333333"/>
                </a:solidFill>
              </a:rPr>
              <a:t>DOB BETWEEN </a:t>
            </a:r>
            <a:endParaRPr lang="en-US" dirty="0" smtClean="0">
              <a:solidFill>
                <a:srgbClr val="333333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333333"/>
                </a:solidFill>
              </a:rPr>
              <a:t>	</a:t>
            </a:r>
            <a:r>
              <a:rPr lang="en-US" dirty="0" smtClean="0">
                <a:solidFill>
                  <a:srgbClr val="333333"/>
                </a:solidFill>
              </a:rPr>
              <a:t>	</a:t>
            </a:r>
            <a:r>
              <a:rPr lang="ru-RU" dirty="0" smtClean="0">
                <a:solidFill>
                  <a:srgbClr val="93A1A1"/>
                </a:solidFill>
              </a:rPr>
              <a:t>‘</a:t>
            </a:r>
            <a:r>
              <a:rPr lang="ru-RU" dirty="0">
                <a:solidFill>
                  <a:srgbClr val="195F91"/>
                </a:solidFill>
              </a:rPr>
              <a:t>01</a:t>
            </a:r>
            <a:r>
              <a:rPr lang="ru-RU" dirty="0">
                <a:solidFill>
                  <a:srgbClr val="93A1A1"/>
                </a:solidFill>
              </a:rPr>
              <a:t>/</a:t>
            </a:r>
            <a:r>
              <a:rPr lang="ru-RU" dirty="0">
                <a:solidFill>
                  <a:srgbClr val="195F91"/>
                </a:solidFill>
              </a:rPr>
              <a:t>01</a:t>
            </a:r>
            <a:r>
              <a:rPr lang="ru-RU" dirty="0">
                <a:solidFill>
                  <a:srgbClr val="93A1A1"/>
                </a:solidFill>
              </a:rPr>
              <a:t>/</a:t>
            </a:r>
            <a:r>
              <a:rPr lang="ru-RU" dirty="0">
                <a:solidFill>
                  <a:srgbClr val="195F91"/>
                </a:solidFill>
              </a:rPr>
              <a:t>1970</a:t>
            </a:r>
            <a:r>
              <a:rPr lang="ru-RU" dirty="0">
                <a:solidFill>
                  <a:srgbClr val="93A1A1"/>
                </a:solidFill>
              </a:rPr>
              <a:t>’</a:t>
            </a:r>
            <a:r>
              <a:rPr lang="ru-RU" dirty="0">
                <a:solidFill>
                  <a:srgbClr val="333333"/>
                </a:solidFill>
              </a:rPr>
              <a:t> AND </a:t>
            </a:r>
            <a:r>
              <a:rPr lang="ru-RU" dirty="0">
                <a:solidFill>
                  <a:srgbClr val="93A1A1"/>
                </a:solidFill>
              </a:rPr>
              <a:t>‘</a:t>
            </a:r>
            <a:r>
              <a:rPr lang="ru-RU" dirty="0">
                <a:solidFill>
                  <a:srgbClr val="195F91"/>
                </a:solidFill>
              </a:rPr>
              <a:t>31</a:t>
            </a:r>
            <a:r>
              <a:rPr lang="ru-RU" dirty="0">
                <a:solidFill>
                  <a:srgbClr val="93A1A1"/>
                </a:solidFill>
              </a:rPr>
              <a:t>/</a:t>
            </a:r>
            <a:r>
              <a:rPr lang="ru-RU" dirty="0">
                <a:solidFill>
                  <a:srgbClr val="195F91"/>
                </a:solidFill>
              </a:rPr>
              <a:t>12</a:t>
            </a:r>
            <a:r>
              <a:rPr lang="ru-RU" dirty="0">
                <a:solidFill>
                  <a:srgbClr val="93A1A1"/>
                </a:solidFill>
              </a:rPr>
              <a:t>/</a:t>
            </a:r>
            <a:r>
              <a:rPr lang="ru-RU" dirty="0">
                <a:solidFill>
                  <a:srgbClr val="195F91"/>
                </a:solidFill>
              </a:rPr>
              <a:t>1990</a:t>
            </a:r>
            <a:r>
              <a:rPr lang="ru-RU" dirty="0">
                <a:solidFill>
                  <a:srgbClr val="93A1A1"/>
                </a:solidFill>
              </a:rPr>
              <a:t>’;</a:t>
            </a:r>
            <a:endParaRPr lang="ru-RU" dirty="0">
              <a:solidFill>
                <a:srgbClr val="BEBEC5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06785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2"/>
            <a:ext cx="8640960" cy="6264696"/>
          </a:xfrm>
        </p:spPr>
        <p:txBody>
          <a:bodyPr/>
          <a:lstStyle/>
          <a:p>
            <a:r>
              <a:rPr lang="ru-RU" dirty="0">
                <a:solidFill>
                  <a:srgbClr val="424242"/>
                </a:solidFill>
                <a:latin typeface="Open Sans"/>
              </a:rPr>
              <a:t>Поиск сотрудников, у которых зарплата равна или больше 10000</a:t>
            </a:r>
          </a:p>
          <a:p>
            <a:pPr marL="0" indent="0">
              <a:buNone/>
            </a:pPr>
            <a:endParaRPr lang="en-US" dirty="0" smtClean="0">
              <a:solidFill>
                <a:srgbClr val="333333"/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333333"/>
                </a:solidFill>
              </a:rPr>
              <a:t>SELECT </a:t>
            </a:r>
            <a:r>
              <a:rPr lang="ru-RU" dirty="0" err="1">
                <a:solidFill>
                  <a:srgbClr val="4F9FCF"/>
                </a:solidFill>
              </a:rPr>
              <a:t>EmpName</a:t>
            </a:r>
            <a:r>
              <a:rPr lang="ru-RU" dirty="0">
                <a:solidFill>
                  <a:srgbClr val="333333"/>
                </a:solidFill>
              </a:rPr>
              <a:t> </a:t>
            </a:r>
            <a:endParaRPr lang="en-US" dirty="0" smtClean="0">
              <a:solidFill>
                <a:srgbClr val="333333"/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333333"/>
                </a:solidFill>
              </a:rPr>
              <a:t>FROM </a:t>
            </a:r>
            <a:r>
              <a:rPr lang="ru-RU" dirty="0" err="1">
                <a:solidFill>
                  <a:srgbClr val="4F9FCF"/>
                </a:solidFill>
              </a:rPr>
              <a:t>Employees</a:t>
            </a:r>
            <a:r>
              <a:rPr lang="ru-RU" dirty="0">
                <a:solidFill>
                  <a:srgbClr val="333333"/>
                </a:solidFill>
              </a:rPr>
              <a:t> </a:t>
            </a:r>
            <a:endParaRPr lang="en-US" dirty="0" smtClean="0">
              <a:solidFill>
                <a:srgbClr val="333333"/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333333"/>
                </a:solidFill>
              </a:rPr>
              <a:t>WHERE </a:t>
            </a:r>
            <a:r>
              <a:rPr lang="ru-RU" dirty="0" err="1">
                <a:solidFill>
                  <a:srgbClr val="4F9FCF"/>
                </a:solidFill>
              </a:rPr>
              <a:t>Salary</a:t>
            </a:r>
            <a:r>
              <a:rPr lang="ru-RU" dirty="0">
                <a:solidFill>
                  <a:srgbClr val="93A1A1"/>
                </a:solidFill>
              </a:rPr>
              <a:t>&gt;=</a:t>
            </a:r>
            <a:r>
              <a:rPr lang="ru-RU" dirty="0">
                <a:solidFill>
                  <a:srgbClr val="195F91"/>
                </a:solidFill>
              </a:rPr>
              <a:t>10000</a:t>
            </a:r>
            <a:r>
              <a:rPr lang="ru-RU" dirty="0">
                <a:solidFill>
                  <a:srgbClr val="93A1A1"/>
                </a:solidFill>
              </a:rPr>
              <a:t>;</a:t>
            </a:r>
            <a:endParaRPr lang="ru-RU" dirty="0">
              <a:solidFill>
                <a:srgbClr val="BEBEC5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1300419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rgbClr val="424242"/>
                </a:solidFill>
                <a:latin typeface="Open Sans"/>
              </a:rPr>
              <a:t>Поиск сотрудника, у которого имя начинается на </a:t>
            </a:r>
            <a:r>
              <a:rPr lang="ru-RU" dirty="0" smtClean="0">
                <a:solidFill>
                  <a:srgbClr val="424242"/>
                </a:solidFill>
                <a:latin typeface="Open Sans"/>
              </a:rPr>
              <a:t>M</a:t>
            </a:r>
            <a:endParaRPr lang="en-US" dirty="0" smtClean="0">
              <a:solidFill>
                <a:srgbClr val="424242"/>
              </a:solidFill>
              <a:latin typeface="Open Sans"/>
            </a:endParaRPr>
          </a:p>
          <a:p>
            <a:endParaRPr lang="ru-RU" dirty="0">
              <a:solidFill>
                <a:srgbClr val="424242"/>
              </a:solidFill>
              <a:latin typeface="Open Sans"/>
            </a:endParaRPr>
          </a:p>
          <a:p>
            <a:pPr marL="0" indent="0">
              <a:buNone/>
            </a:pPr>
            <a:r>
              <a:rPr lang="ru-RU" dirty="0">
                <a:solidFill>
                  <a:srgbClr val="333333"/>
                </a:solidFill>
              </a:rPr>
              <a:t>SELECT </a:t>
            </a:r>
            <a:r>
              <a:rPr lang="ru-RU" dirty="0">
                <a:solidFill>
                  <a:srgbClr val="93A1A1"/>
                </a:solidFill>
              </a:rPr>
              <a:t>*</a:t>
            </a:r>
            <a:r>
              <a:rPr lang="ru-RU" dirty="0">
                <a:solidFill>
                  <a:srgbClr val="333333"/>
                </a:solidFill>
              </a:rPr>
              <a:t> </a:t>
            </a:r>
            <a:endParaRPr lang="en-US" dirty="0" smtClean="0">
              <a:solidFill>
                <a:srgbClr val="333333"/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333333"/>
                </a:solidFill>
              </a:rPr>
              <a:t>FROM </a:t>
            </a:r>
            <a:r>
              <a:rPr lang="ru-RU" dirty="0" err="1">
                <a:solidFill>
                  <a:srgbClr val="4F9FCF"/>
                </a:solidFill>
              </a:rPr>
              <a:t>Employees</a:t>
            </a:r>
            <a:r>
              <a:rPr lang="ru-RU" dirty="0">
                <a:solidFill>
                  <a:srgbClr val="333333"/>
                </a:solidFill>
              </a:rPr>
              <a:t> </a:t>
            </a:r>
            <a:endParaRPr lang="en-US" dirty="0" smtClean="0">
              <a:solidFill>
                <a:srgbClr val="333333"/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333333"/>
                </a:solidFill>
              </a:rPr>
              <a:t>WHERE </a:t>
            </a:r>
            <a:r>
              <a:rPr lang="en-US" dirty="0" smtClean="0">
                <a:solidFill>
                  <a:srgbClr val="333333"/>
                </a:solidFill>
              </a:rPr>
              <a:t>upper(</a:t>
            </a:r>
            <a:r>
              <a:rPr lang="ru-RU" dirty="0" err="1" smtClean="0">
                <a:solidFill>
                  <a:srgbClr val="4F9FCF"/>
                </a:solidFill>
              </a:rPr>
              <a:t>EmpName</a:t>
            </a:r>
            <a:r>
              <a:rPr lang="en-US" dirty="0" smtClean="0">
                <a:solidFill>
                  <a:srgbClr val="4F9FCF"/>
                </a:solidFill>
              </a:rPr>
              <a:t>)</a:t>
            </a:r>
            <a:r>
              <a:rPr lang="ru-RU" dirty="0" smtClean="0">
                <a:solidFill>
                  <a:srgbClr val="333333"/>
                </a:solidFill>
              </a:rPr>
              <a:t> </a:t>
            </a:r>
            <a:r>
              <a:rPr lang="ru-RU" dirty="0" err="1">
                <a:solidFill>
                  <a:srgbClr val="333333"/>
                </a:solidFill>
              </a:rPr>
              <a:t>like</a:t>
            </a:r>
            <a:r>
              <a:rPr lang="ru-RU" dirty="0">
                <a:solidFill>
                  <a:srgbClr val="333333"/>
                </a:solidFill>
              </a:rPr>
              <a:t> </a:t>
            </a:r>
            <a:r>
              <a:rPr lang="ru-RU" dirty="0" smtClean="0">
                <a:solidFill>
                  <a:srgbClr val="D44950"/>
                </a:solidFill>
              </a:rPr>
              <a:t>'M%'</a:t>
            </a:r>
            <a:r>
              <a:rPr lang="ru-RU" dirty="0" smtClean="0">
                <a:solidFill>
                  <a:srgbClr val="93A1A1"/>
                </a:solidFill>
              </a:rPr>
              <a:t>;</a:t>
            </a:r>
            <a:endParaRPr lang="en-US" dirty="0" smtClean="0">
              <a:solidFill>
                <a:srgbClr val="93A1A1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95822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r>
              <a:rPr lang="ru-RU" dirty="0">
                <a:solidFill>
                  <a:srgbClr val="424242"/>
                </a:solidFill>
                <a:latin typeface="Open Sans"/>
              </a:rPr>
              <a:t>Поиск всех работников, у которых имя содержит слово "</a:t>
            </a:r>
            <a:r>
              <a:rPr lang="ru-RU" dirty="0" err="1">
                <a:solidFill>
                  <a:srgbClr val="424242"/>
                </a:solidFill>
                <a:latin typeface="Open Sans"/>
              </a:rPr>
              <a:t>Joe</a:t>
            </a:r>
            <a:r>
              <a:rPr lang="ru-RU" dirty="0">
                <a:solidFill>
                  <a:srgbClr val="424242"/>
                </a:solidFill>
                <a:latin typeface="Open Sans"/>
              </a:rPr>
              <a:t>", вне зависимости в каком регистре будет </a:t>
            </a:r>
            <a:r>
              <a:rPr lang="ru-RU" dirty="0" smtClean="0">
                <a:solidFill>
                  <a:srgbClr val="424242"/>
                </a:solidFill>
                <a:latin typeface="Open Sans"/>
              </a:rPr>
              <a:t>написано</a:t>
            </a:r>
            <a:endParaRPr lang="en-US" dirty="0" smtClean="0">
              <a:solidFill>
                <a:srgbClr val="424242"/>
              </a:solidFill>
              <a:latin typeface="Open Sans"/>
            </a:endParaRPr>
          </a:p>
          <a:p>
            <a:endParaRPr lang="ru-RU" dirty="0">
              <a:solidFill>
                <a:srgbClr val="424242"/>
              </a:solidFill>
              <a:latin typeface="Open Sans"/>
            </a:endParaRPr>
          </a:p>
          <a:p>
            <a:pPr marL="0" indent="0">
              <a:buNone/>
            </a:pPr>
            <a:r>
              <a:rPr lang="ru-RU" dirty="0">
                <a:solidFill>
                  <a:srgbClr val="333333"/>
                </a:solidFill>
              </a:rPr>
              <a:t>SELECT </a:t>
            </a:r>
            <a:r>
              <a:rPr lang="ru-RU" dirty="0">
                <a:solidFill>
                  <a:srgbClr val="93A1A1"/>
                </a:solidFill>
              </a:rPr>
              <a:t>*</a:t>
            </a:r>
            <a:r>
              <a:rPr lang="ru-RU" dirty="0">
                <a:solidFill>
                  <a:srgbClr val="333333"/>
                </a:solidFill>
              </a:rPr>
              <a:t> </a:t>
            </a:r>
            <a:r>
              <a:rPr lang="ru-RU" dirty="0" err="1">
                <a:solidFill>
                  <a:srgbClr val="2F6F9F"/>
                </a:solidFill>
              </a:rPr>
              <a:t>from</a:t>
            </a:r>
            <a:r>
              <a:rPr lang="ru-RU" dirty="0">
                <a:solidFill>
                  <a:srgbClr val="333333"/>
                </a:solidFill>
              </a:rPr>
              <a:t> </a:t>
            </a:r>
            <a:r>
              <a:rPr lang="ru-RU" dirty="0" err="1">
                <a:solidFill>
                  <a:srgbClr val="4F9FCF"/>
                </a:solidFill>
              </a:rPr>
              <a:t>Employees</a:t>
            </a:r>
            <a:r>
              <a:rPr lang="ru-RU" dirty="0">
                <a:solidFill>
                  <a:srgbClr val="333333"/>
                </a:solidFill>
              </a:rPr>
              <a:t> </a:t>
            </a:r>
            <a:endParaRPr lang="en-US" dirty="0" smtClean="0">
              <a:solidFill>
                <a:srgbClr val="333333"/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333333"/>
                </a:solidFill>
              </a:rPr>
              <a:t>WHERE </a:t>
            </a:r>
            <a:r>
              <a:rPr lang="ru-RU" dirty="0">
                <a:solidFill>
                  <a:srgbClr val="333333"/>
                </a:solidFill>
              </a:rPr>
              <a:t>UPPER</a:t>
            </a:r>
            <a:r>
              <a:rPr lang="ru-RU" dirty="0">
                <a:solidFill>
                  <a:srgbClr val="93A1A1"/>
                </a:solidFill>
              </a:rPr>
              <a:t>(</a:t>
            </a:r>
            <a:r>
              <a:rPr lang="ru-RU" dirty="0" err="1">
                <a:solidFill>
                  <a:srgbClr val="4F9FCF"/>
                </a:solidFill>
              </a:rPr>
              <a:t>EmpName</a:t>
            </a:r>
            <a:r>
              <a:rPr lang="ru-RU" dirty="0">
                <a:solidFill>
                  <a:srgbClr val="93A1A1"/>
                </a:solidFill>
              </a:rPr>
              <a:t>)</a:t>
            </a:r>
            <a:r>
              <a:rPr lang="ru-RU" dirty="0">
                <a:solidFill>
                  <a:srgbClr val="333333"/>
                </a:solidFill>
              </a:rPr>
              <a:t> </a:t>
            </a:r>
            <a:r>
              <a:rPr lang="ru-RU" dirty="0" err="1">
                <a:solidFill>
                  <a:srgbClr val="333333"/>
                </a:solidFill>
              </a:rPr>
              <a:t>like</a:t>
            </a:r>
            <a:r>
              <a:rPr lang="ru-RU" dirty="0">
                <a:solidFill>
                  <a:srgbClr val="333333"/>
                </a:solidFill>
              </a:rPr>
              <a:t> </a:t>
            </a:r>
            <a:r>
              <a:rPr lang="ru-RU" dirty="0">
                <a:solidFill>
                  <a:srgbClr val="D44950"/>
                </a:solidFill>
              </a:rPr>
              <a:t>'%JOE%'</a:t>
            </a:r>
            <a:r>
              <a:rPr lang="ru-RU" dirty="0">
                <a:solidFill>
                  <a:srgbClr val="93A1A1"/>
                </a:solidFill>
              </a:rPr>
              <a:t>;</a:t>
            </a:r>
            <a:endParaRPr lang="ru-RU" dirty="0">
              <a:solidFill>
                <a:srgbClr val="BEBEC5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026757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r>
              <a:rPr lang="ru-RU" dirty="0" smtClean="0">
                <a:solidFill>
                  <a:srgbClr val="424242"/>
                </a:solidFill>
                <a:latin typeface="Open Sans"/>
              </a:rPr>
              <a:t>Есть таблица с двумя колонками </a:t>
            </a:r>
            <a:r>
              <a:rPr lang="en-US" dirty="0" smtClean="0">
                <a:solidFill>
                  <a:srgbClr val="424242"/>
                </a:solidFill>
                <a:latin typeface="Open Sans"/>
              </a:rPr>
              <a:t>Student </a:t>
            </a:r>
            <a:r>
              <a:rPr lang="ru-RU" dirty="0" smtClean="0">
                <a:solidFill>
                  <a:srgbClr val="424242"/>
                </a:solidFill>
                <a:latin typeface="Open Sans"/>
              </a:rPr>
              <a:t>и </a:t>
            </a:r>
            <a:r>
              <a:rPr lang="en-US" dirty="0" smtClean="0">
                <a:solidFill>
                  <a:srgbClr val="424242"/>
                </a:solidFill>
                <a:latin typeface="Open Sans"/>
              </a:rPr>
              <a:t>Marks. </a:t>
            </a:r>
            <a:r>
              <a:rPr lang="ru-RU" dirty="0" smtClean="0">
                <a:solidFill>
                  <a:srgbClr val="424242"/>
                </a:solidFill>
                <a:latin typeface="Open Sans"/>
              </a:rPr>
              <a:t>Вам нужно найти всех студентов, у которых оценка выше чем средняя оценка всех студентов</a:t>
            </a:r>
            <a:endParaRPr lang="en-US" dirty="0" smtClean="0">
              <a:solidFill>
                <a:srgbClr val="424242"/>
              </a:solidFill>
              <a:latin typeface="Open Sans"/>
            </a:endParaRPr>
          </a:p>
          <a:p>
            <a:endParaRPr lang="ru-RU" dirty="0">
              <a:solidFill>
                <a:srgbClr val="424242"/>
              </a:solidFill>
              <a:latin typeface="Open Sans"/>
            </a:endParaRPr>
          </a:p>
          <a:p>
            <a:pPr marL="0" indent="0">
              <a:buNone/>
            </a:pPr>
            <a:r>
              <a:rPr lang="en-US" dirty="0">
                <a:solidFill>
                  <a:srgbClr val="333333"/>
                </a:solidFill>
              </a:rPr>
              <a:t>SELECT student</a:t>
            </a:r>
            <a:r>
              <a:rPr lang="en-US" dirty="0">
                <a:solidFill>
                  <a:srgbClr val="93A1A1"/>
                </a:solidFill>
              </a:rPr>
              <a:t>,</a:t>
            </a:r>
            <a:r>
              <a:rPr lang="en-US" dirty="0">
                <a:solidFill>
                  <a:srgbClr val="333333"/>
                </a:solidFill>
              </a:rPr>
              <a:t> marks </a:t>
            </a:r>
            <a:endParaRPr lang="en-US" dirty="0" smtClean="0">
              <a:solidFill>
                <a:srgbClr val="333333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2F6F9F"/>
                </a:solidFill>
              </a:rPr>
              <a:t>from</a:t>
            </a:r>
            <a:r>
              <a:rPr lang="en-US" dirty="0" smtClean="0">
                <a:solidFill>
                  <a:srgbClr val="333333"/>
                </a:solidFill>
              </a:rPr>
              <a:t> </a:t>
            </a:r>
            <a:r>
              <a:rPr lang="en-US" dirty="0">
                <a:solidFill>
                  <a:srgbClr val="333333"/>
                </a:solidFill>
              </a:rPr>
              <a:t>table </a:t>
            </a:r>
            <a:endParaRPr lang="en-US" dirty="0" smtClean="0">
              <a:solidFill>
                <a:srgbClr val="333333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2F6F9F"/>
                </a:solidFill>
              </a:rPr>
              <a:t>where</a:t>
            </a:r>
            <a:r>
              <a:rPr lang="en-US" dirty="0" smtClean="0">
                <a:solidFill>
                  <a:srgbClr val="333333"/>
                </a:solidFill>
              </a:rPr>
              <a:t> </a:t>
            </a:r>
            <a:r>
              <a:rPr lang="en-US" dirty="0">
                <a:solidFill>
                  <a:srgbClr val="333333"/>
                </a:solidFill>
              </a:rPr>
              <a:t>marks </a:t>
            </a:r>
            <a:r>
              <a:rPr lang="en-US" dirty="0">
                <a:solidFill>
                  <a:srgbClr val="93A1A1"/>
                </a:solidFill>
              </a:rPr>
              <a:t>&gt;</a:t>
            </a:r>
            <a:r>
              <a:rPr lang="en-US" dirty="0">
                <a:solidFill>
                  <a:srgbClr val="333333"/>
                </a:solidFill>
              </a:rPr>
              <a:t> </a:t>
            </a:r>
            <a:r>
              <a:rPr lang="en-US" dirty="0" smtClean="0">
                <a:solidFill>
                  <a:srgbClr val="333333"/>
                </a:solidFill>
              </a:rPr>
              <a:t>(SELECT </a:t>
            </a:r>
            <a:r>
              <a:rPr lang="en-US" dirty="0">
                <a:solidFill>
                  <a:srgbClr val="333333"/>
                </a:solidFill>
              </a:rPr>
              <a:t>AVG</a:t>
            </a:r>
            <a:r>
              <a:rPr lang="en-US" dirty="0">
                <a:solidFill>
                  <a:srgbClr val="93A1A1"/>
                </a:solidFill>
              </a:rPr>
              <a:t>(</a:t>
            </a:r>
            <a:r>
              <a:rPr lang="en-US" dirty="0">
                <a:solidFill>
                  <a:srgbClr val="333333"/>
                </a:solidFill>
              </a:rPr>
              <a:t>marks</a:t>
            </a:r>
            <a:r>
              <a:rPr lang="en-US" dirty="0">
                <a:solidFill>
                  <a:srgbClr val="93A1A1"/>
                </a:solidFill>
              </a:rPr>
              <a:t>)</a:t>
            </a:r>
            <a:r>
              <a:rPr lang="en-US" dirty="0">
                <a:solidFill>
                  <a:srgbClr val="333333"/>
                </a:solidFill>
              </a:rPr>
              <a:t> </a:t>
            </a:r>
            <a:r>
              <a:rPr lang="en-US" dirty="0">
                <a:solidFill>
                  <a:srgbClr val="2F6F9F"/>
                </a:solidFill>
              </a:rPr>
              <a:t>from</a:t>
            </a:r>
            <a:r>
              <a:rPr lang="en-US" dirty="0">
                <a:solidFill>
                  <a:srgbClr val="333333"/>
                </a:solidFill>
              </a:rPr>
              <a:t> table</a:t>
            </a:r>
            <a:r>
              <a:rPr lang="en-US" dirty="0">
                <a:solidFill>
                  <a:srgbClr val="93A1A1"/>
                </a:solidFill>
              </a:rPr>
              <a:t>)</a:t>
            </a:r>
            <a:endParaRPr lang="en-US" dirty="0">
              <a:solidFill>
                <a:srgbClr val="BEBEC5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8332842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5455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Task-1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72816"/>
          </a:xfrm>
        </p:spPr>
        <p:txBody>
          <a:bodyPr/>
          <a:lstStyle/>
          <a:p>
            <a:r>
              <a:rPr lang="ru-RU" dirty="0"/>
              <a:t>Вывести список сотрудников, получающих заработную плату большую чем у непосредственного </a:t>
            </a:r>
            <a:r>
              <a:rPr lang="ru-RU" dirty="0" smtClean="0"/>
              <a:t>руководителя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5810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select</a:t>
            </a:r>
            <a:r>
              <a:rPr lang="en-US" dirty="0"/>
              <a:t> </a:t>
            </a:r>
            <a:r>
              <a:rPr lang="en-US" dirty="0" smtClean="0"/>
              <a:t> a</a:t>
            </a:r>
            <a:r>
              <a:rPr lang="en-US" dirty="0"/>
              <a:t>.*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</a:t>
            </a:r>
            <a:r>
              <a:rPr lang="en-US" dirty="0" smtClean="0">
                <a:solidFill>
                  <a:srgbClr val="FF0000"/>
                </a:solidFill>
              </a:rPr>
              <a:t>from</a:t>
            </a:r>
            <a:r>
              <a:rPr lang="en-US" dirty="0" smtClean="0"/>
              <a:t> </a:t>
            </a:r>
            <a:r>
              <a:rPr lang="en-US" dirty="0"/>
              <a:t>employee a,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</a:t>
            </a:r>
            <a:r>
              <a:rPr lang="en-US" dirty="0"/>
              <a:t>	</a:t>
            </a:r>
            <a:r>
              <a:rPr lang="en-US" dirty="0" smtClean="0"/>
              <a:t>  employee </a:t>
            </a:r>
            <a:r>
              <a:rPr lang="en-US" dirty="0"/>
              <a:t>b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where</a:t>
            </a:r>
            <a:r>
              <a:rPr lang="en-US" dirty="0" smtClean="0"/>
              <a:t> </a:t>
            </a:r>
            <a:r>
              <a:rPr lang="en-US" dirty="0"/>
              <a:t>b.id = </a:t>
            </a:r>
            <a:r>
              <a:rPr lang="en-US" dirty="0" err="1"/>
              <a:t>a.chief_id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dirty="0" smtClean="0">
                <a:solidFill>
                  <a:srgbClr val="FF0000"/>
                </a:solidFill>
              </a:rPr>
              <a:t>and</a:t>
            </a:r>
            <a:r>
              <a:rPr lang="en-US" dirty="0" smtClean="0"/>
              <a:t> </a:t>
            </a:r>
            <a:r>
              <a:rPr lang="en-US" dirty="0" err="1"/>
              <a:t>a.salary</a:t>
            </a:r>
            <a:r>
              <a:rPr lang="en-US" dirty="0"/>
              <a:t> &gt; </a:t>
            </a:r>
            <a:r>
              <a:rPr lang="en-US" dirty="0" err="1"/>
              <a:t>b.salary</a:t>
            </a:r>
            <a:r>
              <a:rPr lang="en-US" dirty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6628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Task-2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Вывести список сотрудников, получающих максимальную заработную плату в своем </a:t>
            </a:r>
            <a:r>
              <a:rPr lang="ru-RU" dirty="0" smtClean="0"/>
              <a:t>отделе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22514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4565104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select</a:t>
            </a:r>
            <a:r>
              <a:rPr lang="en-US" dirty="0" smtClean="0"/>
              <a:t> </a:t>
            </a:r>
            <a:r>
              <a:rPr lang="en-US" dirty="0"/>
              <a:t>a.*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</a:t>
            </a:r>
            <a:r>
              <a:rPr lang="en-US" dirty="0" smtClean="0">
                <a:solidFill>
                  <a:srgbClr val="FF0000"/>
                </a:solidFill>
              </a:rPr>
              <a:t>from</a:t>
            </a:r>
            <a:r>
              <a:rPr lang="en-US" dirty="0" smtClean="0"/>
              <a:t> </a:t>
            </a:r>
            <a:r>
              <a:rPr lang="en-US" dirty="0"/>
              <a:t>employee a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where</a:t>
            </a:r>
            <a:r>
              <a:rPr lang="en-US" dirty="0" smtClean="0"/>
              <a:t> </a:t>
            </a:r>
            <a:r>
              <a:rPr lang="en-US" dirty="0" err="1"/>
              <a:t>a.salary</a:t>
            </a:r>
            <a:r>
              <a:rPr lang="en-US" dirty="0"/>
              <a:t> = ( </a:t>
            </a:r>
            <a:r>
              <a:rPr lang="en-US" dirty="0">
                <a:solidFill>
                  <a:srgbClr val="FF0000"/>
                </a:solidFill>
              </a:rPr>
              <a:t>select</a:t>
            </a:r>
            <a:r>
              <a:rPr lang="en-US" dirty="0"/>
              <a:t> max(salary)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			     </a:t>
            </a:r>
            <a:r>
              <a:rPr lang="en-US" dirty="0" smtClean="0">
                <a:solidFill>
                  <a:srgbClr val="FF0000"/>
                </a:solidFill>
              </a:rPr>
              <a:t>from</a:t>
            </a:r>
            <a:r>
              <a:rPr lang="en-US" dirty="0" smtClean="0"/>
              <a:t> </a:t>
            </a:r>
            <a:r>
              <a:rPr lang="en-US" dirty="0"/>
              <a:t>employee b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        </a:t>
            </a:r>
            <a:r>
              <a:rPr lang="en-US" dirty="0" smtClean="0">
                <a:solidFill>
                  <a:srgbClr val="FF0000"/>
                </a:solidFill>
              </a:rPr>
              <a:t>where</a:t>
            </a:r>
            <a:r>
              <a:rPr lang="en-US" dirty="0" smtClean="0"/>
              <a:t> </a:t>
            </a:r>
            <a:r>
              <a:rPr lang="en-US" dirty="0" err="1"/>
              <a:t>b.department_id</a:t>
            </a:r>
            <a:r>
              <a:rPr lang="en-US" dirty="0"/>
              <a:t> = </a:t>
            </a:r>
            <a:r>
              <a:rPr lang="en-US" dirty="0" err="1"/>
              <a:t>a.department_id</a:t>
            </a:r>
            <a:r>
              <a:rPr lang="en-US" dirty="0"/>
              <a:t> )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3488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Task-3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Вывести список ID отделов, количество сотрудников в которых не превышает 3 человек</a:t>
            </a:r>
          </a:p>
        </p:txBody>
      </p:sp>
    </p:spTree>
    <p:extLst>
      <p:ext uri="{BB962C8B-B14F-4D97-AF65-F5344CB8AC3E}">
        <p14:creationId xmlns:p14="http://schemas.microsoft.com/office/powerpoint/2010/main" val="1272993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select</a:t>
            </a:r>
            <a:r>
              <a:rPr lang="en-US" dirty="0"/>
              <a:t> </a:t>
            </a:r>
            <a:r>
              <a:rPr lang="en-US" dirty="0" err="1"/>
              <a:t>department_id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</a:t>
            </a:r>
            <a:r>
              <a:rPr lang="en-US" dirty="0" smtClean="0">
                <a:solidFill>
                  <a:srgbClr val="FF0000"/>
                </a:solidFill>
              </a:rPr>
              <a:t>from</a:t>
            </a:r>
            <a:r>
              <a:rPr lang="en-US" dirty="0" smtClean="0"/>
              <a:t> </a:t>
            </a:r>
            <a:r>
              <a:rPr lang="en-US" dirty="0"/>
              <a:t>employee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group </a:t>
            </a:r>
            <a:r>
              <a:rPr lang="en-US" dirty="0">
                <a:solidFill>
                  <a:srgbClr val="FF0000"/>
                </a:solidFill>
              </a:rPr>
              <a:t>by </a:t>
            </a:r>
            <a:r>
              <a:rPr lang="en-US" dirty="0" err="1"/>
              <a:t>department_id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having</a:t>
            </a:r>
            <a:r>
              <a:rPr lang="en-US" dirty="0" smtClean="0"/>
              <a:t> </a:t>
            </a:r>
            <a:r>
              <a:rPr lang="en-US" dirty="0">
                <a:solidFill>
                  <a:srgbClr val="FF0000"/>
                </a:solidFill>
              </a:rPr>
              <a:t>count</a:t>
            </a:r>
            <a:r>
              <a:rPr lang="en-US" dirty="0"/>
              <a:t>(</a:t>
            </a:r>
            <a:r>
              <a:rPr lang="en-US" dirty="0">
                <a:solidFill>
                  <a:srgbClr val="FF0000"/>
                </a:solidFill>
              </a:rPr>
              <a:t>*</a:t>
            </a:r>
            <a:r>
              <a:rPr lang="en-US" dirty="0"/>
              <a:t>) &lt;= 3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0251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Task-4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Вывести список сотрудников, не имеющих назначенного руководителя, работающего в том-же </a:t>
            </a:r>
            <a:r>
              <a:rPr lang="ru-RU" dirty="0" smtClean="0"/>
              <a:t>отделе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6883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395</TotalTime>
  <Words>352</Words>
  <Application>Microsoft Office PowerPoint</Application>
  <PresentationFormat>Экран (4:3)</PresentationFormat>
  <Paragraphs>65</Paragraphs>
  <Slides>28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2" baseType="lpstr">
      <vt:lpstr>Arial</vt:lpstr>
      <vt:lpstr>Calibri</vt:lpstr>
      <vt:lpstr>Open Sans</vt:lpstr>
      <vt:lpstr>Тема Office</vt:lpstr>
      <vt:lpstr>SQL tasks</vt:lpstr>
      <vt:lpstr>Презентация PowerPoint</vt:lpstr>
      <vt:lpstr>Task-1</vt:lpstr>
      <vt:lpstr>Презентация PowerPoint</vt:lpstr>
      <vt:lpstr>Task-2</vt:lpstr>
      <vt:lpstr>Презентация PowerPoint</vt:lpstr>
      <vt:lpstr>Task-3</vt:lpstr>
      <vt:lpstr>Презентация PowerPoint</vt:lpstr>
      <vt:lpstr>Task-4</vt:lpstr>
      <vt:lpstr>Презентация PowerPoint</vt:lpstr>
      <vt:lpstr>Task-5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SQL tasks</dc:title>
  <dc:creator>Home</dc:creator>
  <cp:lastModifiedBy>Акылаев Жасулан</cp:lastModifiedBy>
  <cp:revision>10</cp:revision>
  <dcterms:created xsi:type="dcterms:W3CDTF">2017-11-14T16:59:28Z</dcterms:created>
  <dcterms:modified xsi:type="dcterms:W3CDTF">2020-09-24T03:23:36Z</dcterms:modified>
</cp:coreProperties>
</file>